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5"/>
  </p:sldMasterIdLst>
  <p:notesMasterIdLst>
    <p:notesMasterId r:id="rId41"/>
  </p:notesMasterIdLst>
  <p:sldIdLst>
    <p:sldId id="321" r:id="rId6"/>
    <p:sldId id="312" r:id="rId7"/>
    <p:sldId id="298" r:id="rId8"/>
    <p:sldId id="299" r:id="rId9"/>
    <p:sldId id="300" r:id="rId10"/>
    <p:sldId id="301" r:id="rId11"/>
    <p:sldId id="302" r:id="rId12"/>
    <p:sldId id="331" r:id="rId13"/>
    <p:sldId id="303" r:id="rId14"/>
    <p:sldId id="304" r:id="rId15"/>
    <p:sldId id="296" r:id="rId16"/>
    <p:sldId id="313" r:id="rId17"/>
    <p:sldId id="305" r:id="rId18"/>
    <p:sldId id="314" r:id="rId19"/>
    <p:sldId id="310" r:id="rId20"/>
    <p:sldId id="309" r:id="rId21"/>
    <p:sldId id="306" r:id="rId22"/>
    <p:sldId id="295" r:id="rId23"/>
    <p:sldId id="297" r:id="rId24"/>
    <p:sldId id="315" r:id="rId25"/>
    <p:sldId id="316" r:id="rId26"/>
    <p:sldId id="311" r:id="rId27"/>
    <p:sldId id="326" r:id="rId28"/>
    <p:sldId id="317" r:id="rId29"/>
    <p:sldId id="319" r:id="rId30"/>
    <p:sldId id="320" r:id="rId31"/>
    <p:sldId id="324" r:id="rId32"/>
    <p:sldId id="323" r:id="rId33"/>
    <p:sldId id="327" r:id="rId34"/>
    <p:sldId id="328" r:id="rId35"/>
    <p:sldId id="329" r:id="rId36"/>
    <p:sldId id="307" r:id="rId37"/>
    <p:sldId id="322" r:id="rId38"/>
    <p:sldId id="308" r:id="rId39"/>
    <p:sldId id="33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C88A"/>
    <a:srgbClr val="FFFF00"/>
    <a:srgbClr val="FF9368"/>
    <a:srgbClr val="FE9368"/>
    <a:srgbClr val="F98007"/>
    <a:srgbClr val="006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87578" autoAdjust="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41265-4293-47C7-BC8F-64EC3486E6EA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2C22F-5011-40A5-A583-18663746A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2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0254" y="2120413"/>
            <a:ext cx="8622924" cy="1587433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תמונה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744" y="2001329"/>
            <a:ext cx="8221607" cy="2148094"/>
          </a:xfrm>
          <a:prstGeom prst="rect">
            <a:avLst/>
          </a:prstGeom>
        </p:spPr>
      </p:pic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2070340" y="6459785"/>
            <a:ext cx="1499211" cy="365125"/>
          </a:xfrm>
        </p:spPr>
        <p:txBody>
          <a:bodyPr/>
          <a:lstStyle/>
          <a:p>
            <a:fld id="{8F102225-9B78-4657-B437-93C31EB562D3}" type="datetime1">
              <a:rPr lang="en-US" smtClean="0"/>
              <a:t>9/6/2020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4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91440" indent="-9144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9768-8042-4C51-9623-685CB11C6129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>
            <a:lvl1pPr marL="91440" indent="-9144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8EEF-20C3-4FD3-9A3E-C06494EB68B7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7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2070340" y="6459785"/>
            <a:ext cx="1499211" cy="365125"/>
          </a:xfrm>
        </p:spPr>
        <p:txBody>
          <a:bodyPr/>
          <a:lstStyle/>
          <a:p>
            <a:fld id="{9416E231-3E32-40AC-B18B-B8DB20781510}" type="datetime1">
              <a:rPr lang="en-US" smtClean="0"/>
              <a:t>9/6/2020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EC861-3128-4646-90DC-F62C87DD2307}" type="datetime1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27F5-BC69-47C1-A50D-9C1200A52A6E}" type="datetime1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5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882DC-DC74-4E23-8253-49DA03DBEF82}" type="datetime1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9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3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67471-ECBA-4F2D-9394-6CCD3B53BECD}" type="datetime1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6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0BEA7BA-C820-4636-B797-07FF69D5C71B}" type="datetime1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04079" y="6459784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34626" y="6459783"/>
            <a:ext cx="1141353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1751" y="6119671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7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762" y="5044485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6762" y="5880638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08F3-0829-44AA-857E-D8425624703C}" type="datetime1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54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ECDF5D-B186-44D9-BAF1-9AABD75E162F}" type="datetime1">
              <a:rPr lang="en-US" smtClean="0"/>
              <a:t>9/6/2020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798CB86-39D7-463D-91B3-527745BC02C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0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20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8814" y="1992397"/>
            <a:ext cx="8622924" cy="1587433"/>
          </a:xfrm>
        </p:spPr>
        <p:txBody>
          <a:bodyPr/>
          <a:lstStyle/>
          <a:p>
            <a:r>
              <a:rPr lang="en-US" sz="7200" dirty="0"/>
              <a:t>Structure From Motion</a:t>
            </a:r>
          </a:p>
        </p:txBody>
      </p:sp>
    </p:spTree>
    <p:extLst>
      <p:ext uri="{BB962C8B-B14F-4D97-AF65-F5344CB8AC3E}">
        <p14:creationId xmlns:p14="http://schemas.microsoft.com/office/powerpoint/2010/main" val="1333954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flipV="1">
            <a:off x="1851976" y="2808571"/>
            <a:ext cx="7940907" cy="8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566787" y="1205947"/>
            <a:ext cx="12377607" cy="3355859"/>
            <a:chOff x="5566787" y="1205947"/>
            <a:chExt cx="12377607" cy="335585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5566787" y="2331219"/>
              <a:ext cx="2602524" cy="110531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6291944" y="2140297"/>
              <a:ext cx="3505526" cy="148883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7201803" y="1895684"/>
              <a:ext cx="4662440" cy="198018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8414701" y="1579848"/>
              <a:ext cx="6140802" cy="2608059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10042860" y="1205947"/>
              <a:ext cx="7901534" cy="3355859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1861915" y="2820371"/>
            <a:ext cx="89452" cy="6878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/>
          <p:cNvSpPr/>
          <p:nvPr/>
        </p:nvSpPr>
        <p:spPr>
          <a:xfrm>
            <a:off x="1835413" y="31585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Oval 23"/>
          <p:cNvSpPr/>
          <p:nvPr/>
        </p:nvSpPr>
        <p:spPr>
          <a:xfrm>
            <a:off x="1838728" y="28700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1832103" y="25592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373118" y="250170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372958" y="290923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2142266"/>
            <a:ext cx="15272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Principle Point</a:t>
            </a:r>
            <a:endParaRPr lang="he-IL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>
            <a:stCxn id="26" idx="3"/>
            <a:endCxn id="24" idx="1"/>
          </p:cNvCxnSpPr>
          <p:nvPr/>
        </p:nvCxnSpPr>
        <p:spPr>
          <a:xfrm>
            <a:off x="1527299" y="2326932"/>
            <a:ext cx="318124" cy="5498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he-IL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785730" y="1605148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Focal length</a:t>
            </a:r>
            <a:endParaRPr lang="he-IL" dirty="0"/>
          </a:p>
        </p:txBody>
      </p:sp>
      <p:sp>
        <p:nvSpPr>
          <p:cNvPr id="37" name="Left Brace 36"/>
          <p:cNvSpPr/>
          <p:nvPr/>
        </p:nvSpPr>
        <p:spPr>
          <a:xfrm rot="5400000">
            <a:off x="2364191" y="1502901"/>
            <a:ext cx="481924" cy="1497505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1" name="Straight Connector 50"/>
          <p:cNvCxnSpPr/>
          <p:nvPr/>
        </p:nvCxnSpPr>
        <p:spPr>
          <a:xfrm>
            <a:off x="1871855" y="2586672"/>
            <a:ext cx="9050703" cy="179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871855" y="1388596"/>
            <a:ext cx="9211477" cy="1782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61915" y="2114115"/>
            <a:ext cx="0" cy="135319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does a camera measure?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4388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4773453" y="2317799"/>
            <a:ext cx="1319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pixels to rays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11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5885557" y="5283965"/>
            <a:ext cx="439894" cy="385699"/>
            <a:chOff x="9857020" y="4901245"/>
            <a:chExt cx="444279" cy="449817"/>
          </a:xfrm>
        </p:grpSpPr>
        <p:cxnSp>
          <p:nvCxnSpPr>
            <p:cNvPr id="78" name="Straight Connector 77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3" idx="0"/>
            </p:cNvCxnSpPr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4718501" y="2281703"/>
            <a:ext cx="133968" cy="9963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Straight Connector 5"/>
          <p:cNvCxnSpPr>
            <a:stCxn id="66" idx="4"/>
          </p:cNvCxnSpPr>
          <p:nvPr/>
        </p:nvCxnSpPr>
        <p:spPr>
          <a:xfrm>
            <a:off x="4785485" y="2381334"/>
            <a:ext cx="1470936" cy="367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10800000">
            <a:off x="5881544" y="5652932"/>
            <a:ext cx="439894" cy="385699"/>
            <a:chOff x="9857020" y="4901245"/>
            <a:chExt cx="444279" cy="449817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8277" y="1997318"/>
                <a:ext cx="2997604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7" y="1997318"/>
                <a:ext cx="2997604" cy="6890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6097587" y="2331518"/>
            <a:ext cx="0" cy="2962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9089" y="3501189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76896" y="1912371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58684" y="5698311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83274" y="5309287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55198" y="5967013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70715" y="4964381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Oval 16"/>
          <p:cNvSpPr/>
          <p:nvPr/>
        </p:nvSpPr>
        <p:spPr>
          <a:xfrm>
            <a:off x="6075952" y="5606718"/>
            <a:ext cx="48126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18277" y="2917824"/>
                <a:ext cx="2997604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7" y="2917824"/>
                <a:ext cx="2997604" cy="689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wn Arrow 18"/>
          <p:cNvSpPr/>
          <p:nvPr/>
        </p:nvSpPr>
        <p:spPr>
          <a:xfrm>
            <a:off x="1900989" y="3958389"/>
            <a:ext cx="324853" cy="661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8277" y="4925271"/>
                <a:ext cx="2997604" cy="98238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7" y="4925271"/>
                <a:ext cx="2997604" cy="9823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19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 how can we estimate distance?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364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Stereo Vision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724023"/>
            <a:ext cx="10099478" cy="512853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43000" y="1724022"/>
            <a:ext cx="10008038" cy="4791077"/>
            <a:chOff x="4138863" y="1491916"/>
            <a:chExt cx="1828800" cy="9828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38863" y="1491916"/>
              <a:ext cx="1828800" cy="95659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4138863" y="1518209"/>
              <a:ext cx="1828800" cy="95659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132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Structure From Motion (SFM)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6755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13197" r="9974" b="12246"/>
          <a:stretch/>
        </p:blipFill>
        <p:spPr>
          <a:xfrm>
            <a:off x="0" y="749596"/>
            <a:ext cx="12192000" cy="609165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92718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331558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Ego Motion</a:t>
            </a:r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5727917" y="1868557"/>
            <a:ext cx="1341783" cy="1172817"/>
            <a:chOff x="9163878" y="1868557"/>
            <a:chExt cx="1341783" cy="1172817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9163878" y="1868557"/>
              <a:ext cx="0" cy="116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9163878" y="3031435"/>
              <a:ext cx="134178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 rot="1288215">
            <a:off x="6638456" y="4409119"/>
            <a:ext cx="1341783" cy="1172817"/>
            <a:chOff x="9163878" y="1868557"/>
            <a:chExt cx="1341783" cy="117281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9163878" y="1868557"/>
              <a:ext cx="0" cy="116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9163878" y="3031435"/>
              <a:ext cx="134178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/>
          <p:cNvCxnSpPr>
            <a:endCxn id="16" idx="2"/>
          </p:cNvCxnSpPr>
          <p:nvPr/>
        </p:nvCxnSpPr>
        <p:spPr>
          <a:xfrm flipH="1" flipV="1">
            <a:off x="6243233" y="2477827"/>
            <a:ext cx="227142" cy="280861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6" idx="2"/>
          </p:cNvCxnSpPr>
          <p:nvPr/>
        </p:nvCxnSpPr>
        <p:spPr>
          <a:xfrm flipV="1">
            <a:off x="5727917" y="2477827"/>
            <a:ext cx="515316" cy="5536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243233" y="2454967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>
            <a:off x="4732494" y="1534603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n, Z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814889" y="3023582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n, X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6926630" y="5786803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n-1, X</a:t>
            </a:r>
            <a:endParaRPr lang="he-IL" dirty="0"/>
          </a:p>
        </p:txBody>
      </p:sp>
      <p:sp>
        <p:nvSpPr>
          <p:cNvPr id="20" name="TextBox 19"/>
          <p:cNvSpPr txBox="1"/>
          <p:nvPr/>
        </p:nvSpPr>
        <p:spPr>
          <a:xfrm>
            <a:off x="6926630" y="3992823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n-1, Z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17415" y="2310795"/>
                <a:ext cx="52218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5" y="2310795"/>
                <a:ext cx="52218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291459" y="3195711"/>
                <a:ext cx="53671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59" y="3195711"/>
                <a:ext cx="536713" cy="369332"/>
              </a:xfrm>
              <a:prstGeom prst="rect">
                <a:avLst/>
              </a:prstGeom>
              <a:blipFill rotWithShape="0">
                <a:blip r:embed="rId1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/>
          <p:cNvSpPr/>
          <p:nvPr/>
        </p:nvSpPr>
        <p:spPr>
          <a:xfrm>
            <a:off x="6202018" y="4639362"/>
            <a:ext cx="536715" cy="379025"/>
          </a:xfrm>
          <a:prstGeom prst="arc">
            <a:avLst>
              <a:gd name="adj1" fmla="val 16200000"/>
              <a:gd name="adj2" fmla="val 202177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738116" y="3030279"/>
            <a:ext cx="732257" cy="225615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470374" y="4043005"/>
            <a:ext cx="0" cy="12671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31562" y="4618360"/>
            <a:ext cx="105087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dirty="0"/>
              <a:t>3 degrees of freedom</a:t>
            </a:r>
            <a:endParaRPr lang="he-IL" sz="1400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484547" y="5265596"/>
            <a:ext cx="1295016" cy="560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58201" y="4095140"/>
            <a:ext cx="105087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dirty="0"/>
              <a:t>3 degrees of freedom</a:t>
            </a:r>
            <a:endParaRPr lang="he-IL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854691" y="3780893"/>
            <a:ext cx="15950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Translation</a:t>
            </a:r>
            <a:endParaRPr lang="he-IL" dirty="0"/>
          </a:p>
        </p:txBody>
      </p:sp>
      <p:sp>
        <p:nvSpPr>
          <p:cNvPr id="40" name="TextBox 39"/>
          <p:cNvSpPr txBox="1"/>
          <p:nvPr/>
        </p:nvSpPr>
        <p:spPr>
          <a:xfrm>
            <a:off x="7202635" y="4367094"/>
            <a:ext cx="15950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Rotation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8"/>
              <p:cNvSpPr txBox="1">
                <a:spLocks/>
              </p:cNvSpPr>
              <p:nvPr/>
            </p:nvSpPr>
            <p:spPr>
              <a:xfrm>
                <a:off x="2993720" y="4932607"/>
                <a:ext cx="2688521" cy="768416"/>
              </a:xfrm>
              <a:prstGeom prst="rect">
                <a:avLst/>
              </a:prstGeom>
              <a:ln w="38100">
                <a:noFill/>
                <a:prstDash val="solid"/>
                <a:round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he-IL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20" y="4932607"/>
                <a:ext cx="2688521" cy="76841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  <a:prstDash val="solid"/>
                <a:rou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0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/>
      <p:bldP spid="23" grpId="0"/>
      <p:bldP spid="27" grpId="0" animBg="1"/>
      <p:bldP spid="44" grpId="0"/>
      <p:bldP spid="46" grpId="0"/>
      <p:bldP spid="4" grpId="0"/>
      <p:bldP spid="40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depth estimation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18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5885557" y="5283965"/>
            <a:ext cx="439894" cy="385699"/>
            <a:chOff x="9857020" y="4901245"/>
            <a:chExt cx="444279" cy="449817"/>
          </a:xfrm>
        </p:grpSpPr>
        <p:cxnSp>
          <p:nvCxnSpPr>
            <p:cNvPr id="78" name="Straight Connector 77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3" idx="0"/>
            </p:cNvCxnSpPr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4718501" y="2281703"/>
            <a:ext cx="133968" cy="9963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/>
          <p:cNvGrpSpPr/>
          <p:nvPr/>
        </p:nvGrpSpPr>
        <p:grpSpPr>
          <a:xfrm rot="20745099">
            <a:off x="5670126" y="5931810"/>
            <a:ext cx="439894" cy="393866"/>
            <a:chOff x="9857020" y="4901245"/>
            <a:chExt cx="444279" cy="459342"/>
          </a:xfrm>
        </p:grpSpPr>
        <p:cxnSp>
          <p:nvCxnSpPr>
            <p:cNvPr id="74" name="Straight Connector 73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>
            <a:stCxn id="66" idx="4"/>
          </p:cNvCxnSpPr>
          <p:nvPr/>
        </p:nvCxnSpPr>
        <p:spPr>
          <a:xfrm>
            <a:off x="4785485" y="2381334"/>
            <a:ext cx="1316853" cy="3288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6" idx="4"/>
          </p:cNvCxnSpPr>
          <p:nvPr/>
        </p:nvCxnSpPr>
        <p:spPr>
          <a:xfrm>
            <a:off x="4785485" y="2381334"/>
            <a:ext cx="1153058" cy="3939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7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rotation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885557" y="5283965"/>
            <a:ext cx="439894" cy="385699"/>
            <a:chOff x="9857020" y="4901245"/>
            <a:chExt cx="444279" cy="449817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>
            <a:off x="4718501" y="2281703"/>
            <a:ext cx="133968" cy="9963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" name="Group 9"/>
          <p:cNvGrpSpPr/>
          <p:nvPr/>
        </p:nvGrpSpPr>
        <p:grpSpPr>
          <a:xfrm rot="20745099">
            <a:off x="5670126" y="5931810"/>
            <a:ext cx="439894" cy="393866"/>
            <a:chOff x="9857020" y="4901245"/>
            <a:chExt cx="444279" cy="459342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>
            <a:stCxn id="9" idx="4"/>
          </p:cNvCxnSpPr>
          <p:nvPr/>
        </p:nvCxnSpPr>
        <p:spPr>
          <a:xfrm>
            <a:off x="4785485" y="2381334"/>
            <a:ext cx="1316853" cy="3288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4"/>
          </p:cNvCxnSpPr>
          <p:nvPr/>
        </p:nvCxnSpPr>
        <p:spPr>
          <a:xfrm>
            <a:off x="4785485" y="2381334"/>
            <a:ext cx="1153058" cy="3939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716811" y="5908422"/>
            <a:ext cx="439894" cy="393866"/>
            <a:chOff x="9857020" y="4901245"/>
            <a:chExt cx="444279" cy="4593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696108" y="1929581"/>
                <a:ext cx="3462279" cy="76328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108" y="1929581"/>
                <a:ext cx="3462279" cy="763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909018" y="4996806"/>
                <a:ext cx="1653444" cy="63267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018" y="4996806"/>
                <a:ext cx="1653444" cy="632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53786" y="3374413"/>
                <a:ext cx="4439844" cy="1154611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he-IL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86" y="3374413"/>
                <a:ext cx="4439844" cy="1154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3377C7-693D-45EF-B5F6-B8BE0EE27E97}"/>
                  </a:ext>
                </a:extLst>
              </p:cNvPr>
              <p:cNvSpPr txBox="1"/>
              <p:nvPr/>
            </p:nvSpPr>
            <p:spPr>
              <a:xfrm>
                <a:off x="1105294" y="3526015"/>
                <a:ext cx="374878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3377C7-693D-45EF-B5F6-B8BE0EE27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94" y="3526015"/>
                <a:ext cx="3748786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E56D7D-2CB9-47EE-8096-5ABF08FFC368}"/>
                  </a:ext>
                </a:extLst>
              </p:cNvPr>
              <p:cNvSpPr txBox="1"/>
              <p:nvPr/>
            </p:nvSpPr>
            <p:spPr>
              <a:xfrm>
                <a:off x="8562462" y="4990477"/>
                <a:ext cx="1653444" cy="70141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E56D7D-2CB9-47EE-8096-5ABF08FFC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462" y="4990477"/>
                <a:ext cx="1653444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342F58-74DE-4CD3-BE78-F2D787BDE3D1}"/>
                  </a:ext>
                </a:extLst>
              </p:cNvPr>
              <p:cNvSpPr txBox="1"/>
              <p:nvPr/>
            </p:nvSpPr>
            <p:spPr>
              <a:xfrm>
                <a:off x="345966" y="4748825"/>
                <a:ext cx="5078395" cy="118904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he-I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e-IL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342F58-74DE-4CD3-BE78-F2D787BDE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66" y="4748825"/>
                <a:ext cx="5078395" cy="1189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0C6D7A-53A1-4CCF-AE54-A5C89B00D415}"/>
                  </a:ext>
                </a:extLst>
              </p:cNvPr>
              <p:cNvSpPr txBox="1"/>
              <p:nvPr/>
            </p:nvSpPr>
            <p:spPr>
              <a:xfrm>
                <a:off x="413367" y="2102490"/>
                <a:ext cx="3219060" cy="98238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0C6D7A-53A1-4CCF-AE54-A5C89B00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7" y="2102490"/>
                <a:ext cx="3219060" cy="9823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0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5" grpId="0"/>
      <p:bldP spid="27" grpId="0"/>
      <p:bldP spid="30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estimate distance from one image?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5668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13197" r="9974" b="12246"/>
          <a:stretch/>
        </p:blipFill>
        <p:spPr>
          <a:xfrm>
            <a:off x="0" y="749596"/>
            <a:ext cx="12192000" cy="609165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1210209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297820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11921" r="10486" b="10947"/>
          <a:stretch/>
        </p:blipFill>
        <p:spPr>
          <a:xfrm>
            <a:off x="0" y="754119"/>
            <a:ext cx="12192000" cy="60959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 - rotated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725315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How do we match points?</a:t>
            </a:r>
            <a:endParaRPr lang="he-IL" sz="6600" dirty="0"/>
          </a:p>
        </p:txBody>
      </p:sp>
    </p:spTree>
    <p:extLst>
      <p:ext uri="{BB962C8B-B14F-4D97-AF65-F5344CB8AC3E}">
        <p14:creationId xmlns:p14="http://schemas.microsoft.com/office/powerpoint/2010/main" val="186489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err="1"/>
              <a:t>Epipolar</a:t>
            </a:r>
            <a:r>
              <a:rPr lang="en-US" sz="6600" dirty="0"/>
              <a:t> line</a:t>
            </a:r>
            <a:endParaRPr lang="he-IL" sz="6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For any given pixel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4000" dirty="0"/>
                  <a:t>, the </a:t>
                </a:r>
                <a:r>
                  <a:rPr lang="en-US" sz="4000" dirty="0" err="1"/>
                  <a:t>epipolar</a:t>
                </a:r>
                <a:r>
                  <a:rPr lang="en-US" sz="4000" dirty="0"/>
                  <a:t> line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4000" dirty="0"/>
                  <a:t> is the line passing through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4000" dirty="0"/>
                  <a:t> and the foe 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4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2848" t="-4242" r="-26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1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11921" r="10486" b="10947"/>
          <a:stretch/>
        </p:blipFill>
        <p:spPr>
          <a:xfrm>
            <a:off x="0" y="754119"/>
            <a:ext cx="12192000" cy="60959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 - rotated</a:t>
            </a:r>
            <a:endParaRPr lang="he-IL" sz="5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1374612" y="6349829"/>
            <a:ext cx="114635" cy="114635"/>
            <a:chOff x="11692916" y="6459785"/>
            <a:chExt cx="114635" cy="11463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7559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1692916" y="6459785"/>
            <a:ext cx="114635" cy="114635"/>
            <a:chOff x="11692916" y="6459785"/>
            <a:chExt cx="114635" cy="114635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65048" y="3356785"/>
            <a:ext cx="114635" cy="114635"/>
            <a:chOff x="11692916" y="6459785"/>
            <a:chExt cx="114635" cy="11463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1374612" y="6349829"/>
            <a:ext cx="114635" cy="114635"/>
            <a:chOff x="11692916" y="6459785"/>
            <a:chExt cx="114635" cy="11463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3820436" y="3416031"/>
            <a:ext cx="7927868" cy="3103000"/>
          </a:xfrm>
          <a:prstGeom prst="line">
            <a:avLst/>
          </a:prstGeom>
          <a:ln>
            <a:solidFill>
              <a:srgbClr val="0E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8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199"/>
            <a:ext cx="12192000" cy="6096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37745" y="2827252"/>
            <a:ext cx="114635" cy="114635"/>
            <a:chOff x="11692916" y="6459785"/>
            <a:chExt cx="114635" cy="11463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2014012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856"/>
            <a:ext cx="12192000" cy="6096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141944" y="2816619"/>
            <a:ext cx="114635" cy="114635"/>
            <a:chOff x="11692916" y="6459785"/>
            <a:chExt cx="114635" cy="11463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675552" y="2848517"/>
            <a:ext cx="114635" cy="114635"/>
            <a:chOff x="11692916" y="6459785"/>
            <a:chExt cx="114635" cy="11463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497264" y="2086515"/>
            <a:ext cx="114635" cy="114635"/>
            <a:chOff x="11692916" y="6459785"/>
            <a:chExt cx="114635" cy="11463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Rotated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28014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199"/>
            <a:ext cx="12192000" cy="6096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141944" y="2816619"/>
            <a:ext cx="114635" cy="114635"/>
            <a:chOff x="11692916" y="6459785"/>
            <a:chExt cx="114635" cy="11463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537745" y="2827252"/>
            <a:ext cx="114635" cy="114635"/>
            <a:chOff x="11692916" y="6459785"/>
            <a:chExt cx="114635" cy="11463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675552" y="2848517"/>
            <a:ext cx="114635" cy="114635"/>
            <a:chOff x="11692916" y="6459785"/>
            <a:chExt cx="114635" cy="11463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497264" y="2086515"/>
            <a:ext cx="114635" cy="114635"/>
            <a:chOff x="11692916" y="6459785"/>
            <a:chExt cx="114635" cy="11463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 flipV="1">
            <a:off x="3593133" y="2875865"/>
            <a:ext cx="1604199" cy="10633"/>
          </a:xfrm>
          <a:prstGeom prst="line">
            <a:avLst/>
          </a:prstGeom>
          <a:ln>
            <a:solidFill>
              <a:srgbClr val="0E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3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8382000" cy="574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82000" cy="551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525"/>
            <a:ext cx="8382000" cy="532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52550"/>
            <a:ext cx="83820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4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Distance of point from line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3600" b="0" dirty="0"/>
                  <a:t>Given a pixel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600" b="0" dirty="0"/>
                  <a:t> and a line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, the distance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3600" dirty="0"/>
                  <a:t> from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3600" dirty="0"/>
                  <a:t> is: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𝑚𝑥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2545" t="-378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13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Geometry of depth estimation after rotation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8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4402518" y="2600225"/>
                <a:ext cx="2450395" cy="74896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he-IL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he-IL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518" y="2600225"/>
                <a:ext cx="2450395" cy="748965"/>
              </a:xfr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32792" y="4630618"/>
                <a:ext cx="921704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he-IL" sz="16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792" y="4630618"/>
                <a:ext cx="92170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cxnSpLocks/>
            <a:stCxn id="8" idx="3"/>
          </p:cNvCxnSpPr>
          <p:nvPr/>
        </p:nvCxnSpPr>
        <p:spPr>
          <a:xfrm>
            <a:off x="8954496" y="4799895"/>
            <a:ext cx="930206" cy="7924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4" idx="0"/>
          </p:cNvCxnSpPr>
          <p:nvPr/>
        </p:nvCxnSpPr>
        <p:spPr>
          <a:xfrm flipH="1" flipV="1">
            <a:off x="11685554" y="1451680"/>
            <a:ext cx="17925" cy="17265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388632" y="3178211"/>
            <a:ext cx="629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2000" b="1" dirty="0"/>
              <a:t>Z-</a:t>
            </a:r>
            <a:r>
              <a:rPr lang="en-US" sz="2000" b="1" dirty="0" err="1"/>
              <a:t>t</a:t>
            </a:r>
            <a:r>
              <a:rPr lang="en-US" sz="2000" b="1" baseline="-25000" dirty="0" err="1"/>
              <a:t>Z</a:t>
            </a:r>
            <a:endParaRPr lang="he-IL" sz="2000" b="1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11685554" y="3578321"/>
            <a:ext cx="17925" cy="2572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8"/>
              <p:cNvSpPr txBox="1">
                <a:spLocks/>
              </p:cNvSpPr>
              <p:nvPr/>
            </p:nvSpPr>
            <p:spPr>
              <a:xfrm>
                <a:off x="4409901" y="3712818"/>
                <a:ext cx="2439107" cy="9623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e-I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e-I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den>
                      </m:f>
                      <m:r>
                        <a:rPr lang="he-IL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e-I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</m:num>
                        <m:den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</m:oMath>
                  </m:oMathPara>
                </a14:m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901" y="3712818"/>
                <a:ext cx="2439107" cy="962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8"/>
              <p:cNvSpPr txBox="1">
                <a:spLocks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ln w="38100">
                <a:noFill/>
                <a:prstDash val="solid"/>
                <a:round/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e-IL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  <a:prstDash val="solid"/>
                <a:rou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8827859" y="5248534"/>
            <a:ext cx="28540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1400" b="1" dirty="0"/>
              <a:t>f</a:t>
            </a:r>
            <a:endParaRPr lang="he-IL" sz="1400" b="1" dirty="0"/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9113264" y="5129360"/>
            <a:ext cx="872049" cy="273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33853" y="4034592"/>
                <a:ext cx="97239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he-IL" sz="16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853" y="4034592"/>
                <a:ext cx="97239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cxnSpLocks/>
            <a:stCxn id="31" idx="3"/>
          </p:cNvCxnSpPr>
          <p:nvPr/>
        </p:nvCxnSpPr>
        <p:spPr>
          <a:xfrm>
            <a:off x="9106243" y="4203869"/>
            <a:ext cx="927160" cy="697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197238" y="1209308"/>
            <a:ext cx="8188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749504" y="1209308"/>
            <a:ext cx="8241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737553" y="997982"/>
                <a:ext cx="322846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he-IL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he-IL" sz="2000" b="1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553" y="997982"/>
                <a:ext cx="322846" cy="400110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37" idx="0"/>
          </p:cNvCxnSpPr>
          <p:nvPr/>
        </p:nvCxnSpPr>
        <p:spPr>
          <a:xfrm flipV="1">
            <a:off x="11220102" y="1451681"/>
            <a:ext cx="1" cy="17265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058679" y="3178211"/>
            <a:ext cx="3228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2000" b="1" dirty="0"/>
              <a:t>Z</a:t>
            </a:r>
            <a:endParaRPr lang="he-IL" sz="2000" b="1" dirty="0"/>
          </a:p>
        </p:txBody>
      </p:sp>
      <p:cxnSp>
        <p:nvCxnSpPr>
          <p:cNvPr id="38" name="Straight Arrow Connector 37"/>
          <p:cNvCxnSpPr>
            <a:stCxn id="37" idx="2"/>
          </p:cNvCxnSpPr>
          <p:nvPr/>
        </p:nvCxnSpPr>
        <p:spPr>
          <a:xfrm flipH="1">
            <a:off x="11215721" y="3578321"/>
            <a:ext cx="4381" cy="1782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Triangle 38"/>
          <p:cNvSpPr/>
          <p:nvPr/>
        </p:nvSpPr>
        <p:spPr>
          <a:xfrm rot="10800000">
            <a:off x="8749505" y="1442155"/>
            <a:ext cx="1326457" cy="3908907"/>
          </a:xfrm>
          <a:prstGeom prst="rt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8" name="Group 47"/>
          <p:cNvGrpSpPr/>
          <p:nvPr/>
        </p:nvGrpSpPr>
        <p:grpSpPr>
          <a:xfrm>
            <a:off x="9857020" y="4901245"/>
            <a:ext cx="444279" cy="449817"/>
            <a:chOff x="9857020" y="4901245"/>
            <a:chExt cx="444279" cy="449817"/>
          </a:xfrm>
        </p:grpSpPr>
        <p:cxnSp>
          <p:nvCxnSpPr>
            <p:cNvPr id="42" name="Straight Connector 41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9" idx="0"/>
            </p:cNvCxnSpPr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/>
          <p:cNvCxnSpPr/>
          <p:nvPr/>
        </p:nvCxnSpPr>
        <p:spPr>
          <a:xfrm flipV="1">
            <a:off x="9856493" y="1442924"/>
            <a:ext cx="1201659" cy="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678330" y="1399891"/>
            <a:ext cx="135303" cy="1161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Right Triangle 53"/>
          <p:cNvSpPr/>
          <p:nvPr/>
        </p:nvSpPr>
        <p:spPr>
          <a:xfrm rot="10800000">
            <a:off x="8747529" y="1449708"/>
            <a:ext cx="1158482" cy="4694344"/>
          </a:xfrm>
          <a:prstGeom prst="rt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2" name="Straight Connector 51"/>
          <p:cNvCxnSpPr>
            <a:stCxn id="54" idx="0"/>
          </p:cNvCxnSpPr>
          <p:nvPr/>
        </p:nvCxnSpPr>
        <p:spPr>
          <a:xfrm flipV="1">
            <a:off x="9906011" y="1447910"/>
            <a:ext cx="1159775" cy="469614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9" idx="3"/>
          </p:cNvCxnSpPr>
          <p:nvPr/>
        </p:nvCxnSpPr>
        <p:spPr>
          <a:xfrm>
            <a:off x="9113264" y="5402423"/>
            <a:ext cx="700461" cy="4674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686591" y="5629511"/>
            <a:ext cx="444279" cy="459342"/>
            <a:chOff x="9857020" y="4901245"/>
            <a:chExt cx="444279" cy="459342"/>
          </a:xfrm>
        </p:grpSpPr>
        <p:cxnSp>
          <p:nvCxnSpPr>
            <p:cNvPr id="50" name="Straight Connector 49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8"/>
              <p:cNvSpPr txBox="1">
                <a:spLocks/>
              </p:cNvSpPr>
              <p:nvPr/>
            </p:nvSpPr>
            <p:spPr>
              <a:xfrm>
                <a:off x="4154294" y="1676083"/>
                <a:ext cx="2326377" cy="866392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28600" indent="-22860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he-IL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he-IL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</m:oMath>
                  </m:oMathPara>
                </a14:m>
                <a:endParaRPr lang="he-IL" sz="2400" b="1" dirty="0"/>
              </a:p>
            </p:txBody>
          </p:sp>
        </mc:Choice>
        <mc:Fallback xmlns="">
          <p:sp>
            <p:nvSpPr>
              <p:cNvPr id="60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294" y="1676083"/>
                <a:ext cx="2326377" cy="8663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 rot="20745099">
            <a:off x="9639441" y="5656787"/>
            <a:ext cx="444279" cy="459342"/>
            <a:chOff x="9857020" y="4901245"/>
            <a:chExt cx="444279" cy="459342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Isosceles Triangle 63"/>
          <p:cNvSpPr/>
          <p:nvPr/>
        </p:nvSpPr>
        <p:spPr>
          <a:xfrm flipV="1">
            <a:off x="8746515" y="1440356"/>
            <a:ext cx="2326377" cy="3927866"/>
          </a:xfrm>
          <a:prstGeom prst="triangle">
            <a:avLst>
              <a:gd name="adj" fmla="val 5715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5" name="Isosceles Triangle 64"/>
          <p:cNvSpPr/>
          <p:nvPr/>
        </p:nvSpPr>
        <p:spPr>
          <a:xfrm flipV="1">
            <a:off x="8766712" y="1438518"/>
            <a:ext cx="2306180" cy="4705534"/>
          </a:xfrm>
          <a:prstGeom prst="triangle">
            <a:avLst>
              <a:gd name="adj" fmla="val 4907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SFM calculation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5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8" grpId="0" animBg="1"/>
      <p:bldP spid="14" grpId="0" animBg="1"/>
      <p:bldP spid="26" grpId="0"/>
      <p:bldP spid="26" grpId="1"/>
      <p:bldP spid="27" grpId="0"/>
      <p:bldP spid="29" grpId="0" animBg="1"/>
      <p:bldP spid="29" grpId="1" animBg="1"/>
      <p:bldP spid="29" grpId="2" animBg="1"/>
      <p:bldP spid="31" grpId="0" animBg="1"/>
      <p:bldP spid="35" grpId="0" animBg="1"/>
      <p:bldP spid="37" grpId="0" animBg="1"/>
      <p:bldP spid="37" grpId="1" animBg="1"/>
      <p:bldP spid="37" grpId="2" animBg="1"/>
      <p:bldP spid="39" grpId="0" animBg="1"/>
      <p:bldP spid="39" grpId="1" animBg="1"/>
      <p:bldP spid="39" grpId="2" animBg="1"/>
      <p:bldP spid="54" grpId="0" animBg="1"/>
      <p:bldP spid="60" grpId="0"/>
      <p:bldP spid="60" grpId="1"/>
      <p:bldP spid="64" grpId="0" animBg="1"/>
      <p:bldP spid="64" grpId="1" animBg="1"/>
      <p:bldP spid="65" grpId="0" animBg="1"/>
      <p:bldP spid="6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1692916" y="6459785"/>
            <a:ext cx="114635" cy="114635"/>
            <a:chOff x="11692916" y="6459785"/>
            <a:chExt cx="114635" cy="114635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65048" y="3356785"/>
            <a:ext cx="114635" cy="114635"/>
            <a:chOff x="11692916" y="6459785"/>
            <a:chExt cx="114635" cy="11463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1374612" y="6349829"/>
            <a:ext cx="114635" cy="114635"/>
            <a:chOff x="11692916" y="6459785"/>
            <a:chExt cx="114635" cy="11463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3820436" y="3416031"/>
            <a:ext cx="7927868" cy="3103000"/>
          </a:xfrm>
          <a:prstGeom prst="line">
            <a:avLst/>
          </a:prstGeom>
          <a:ln>
            <a:solidFill>
              <a:srgbClr val="0E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/>
              <p:cNvSpPr txBox="1">
                <a:spLocks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ln w="38100">
                <a:noFill/>
                <a:prstDash val="solid"/>
                <a:round/>
              </a:ln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e-IL" sz="28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prstDash val="solid"/>
                <a:rou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5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Full solution: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26491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Input: EM between the images, lights in each image</a:t>
            </a:r>
          </a:p>
          <a:p>
            <a:r>
              <a:rPr lang="en-US" sz="3200" dirty="0"/>
              <a:t>Output: 3D estimation for each light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Normalize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Rotate lights in previous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Compute </a:t>
            </a:r>
            <a:r>
              <a:rPr lang="en-US" sz="3200" dirty="0" err="1"/>
              <a:t>epipolar</a:t>
            </a:r>
            <a:r>
              <a:rPr lang="en-US" sz="3200" dirty="0"/>
              <a:t> lines for lights in current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Match rotated points to current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Calculate Z distance from 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Calculate 3D position of each light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986" y="1960499"/>
            <a:ext cx="4988916" cy="1587433"/>
          </a:xfrm>
        </p:spPr>
        <p:txBody>
          <a:bodyPr/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8106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5" y="-532"/>
            <a:ext cx="10009135" cy="68585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4" y="-533"/>
            <a:ext cx="10009135" cy="71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4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95" y="0"/>
            <a:ext cx="1042321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95" y="-497471"/>
            <a:ext cx="10423212" cy="785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9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1" y="0"/>
            <a:ext cx="10794413" cy="6856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1" y="-601149"/>
            <a:ext cx="10770342" cy="80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7" y="5156"/>
            <a:ext cx="10453255" cy="68658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7" y="-356184"/>
            <a:ext cx="10464491" cy="75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does a camera measure?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3815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861915" y="2820371"/>
            <a:ext cx="89452" cy="6878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851976" y="2808571"/>
            <a:ext cx="7940907" cy="8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31931" r="4959" b="30431"/>
          <a:stretch/>
        </p:blipFill>
        <p:spPr>
          <a:xfrm>
            <a:off x="10042860" y="1205947"/>
            <a:ext cx="7901534" cy="335585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31931" r="4959" b="30431"/>
          <a:stretch/>
        </p:blipFill>
        <p:spPr>
          <a:xfrm>
            <a:off x="5566787" y="2331219"/>
            <a:ext cx="2602524" cy="1105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does a camera measure?</a:t>
            </a:r>
            <a:endParaRPr lang="he-IL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61915" y="2114115"/>
            <a:ext cx="0" cy="135319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4677" y="2590345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Sensor</a:t>
            </a:r>
            <a:endParaRPr lang="he-IL" dirty="0"/>
          </a:p>
        </p:txBody>
      </p:sp>
      <p:sp>
        <p:nvSpPr>
          <p:cNvPr id="23" name="Oval 22"/>
          <p:cNvSpPr/>
          <p:nvPr/>
        </p:nvSpPr>
        <p:spPr>
          <a:xfrm>
            <a:off x="1835413" y="31585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Oval 23"/>
          <p:cNvSpPr/>
          <p:nvPr/>
        </p:nvSpPr>
        <p:spPr>
          <a:xfrm>
            <a:off x="1838728" y="28700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1832103" y="25592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/>
          <p:cNvSpPr txBox="1"/>
          <p:nvPr/>
        </p:nvSpPr>
        <p:spPr>
          <a:xfrm>
            <a:off x="5581110" y="1940463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rays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476217" y="3394824"/>
            <a:ext cx="173934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Light intensity</a:t>
            </a:r>
            <a:endParaRPr lang="he-IL" dirty="0"/>
          </a:p>
        </p:txBody>
      </p:sp>
      <p:cxnSp>
        <p:nvCxnSpPr>
          <p:cNvPr id="8" name="Straight Arrow Connector 7"/>
          <p:cNvCxnSpPr>
            <a:endCxn id="23" idx="2"/>
          </p:cNvCxnSpPr>
          <p:nvPr/>
        </p:nvCxnSpPr>
        <p:spPr>
          <a:xfrm flipV="1">
            <a:off x="1332815" y="3181392"/>
            <a:ext cx="502598" cy="285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63786" y="1639027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pinhole</a:t>
            </a:r>
            <a:endParaRPr lang="he-IL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373118" y="250170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372958" y="290923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2142266"/>
            <a:ext cx="15272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Principle Point</a:t>
            </a:r>
            <a:endParaRPr lang="he-IL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>
            <a:stCxn id="26" idx="3"/>
            <a:endCxn id="24" idx="1"/>
          </p:cNvCxnSpPr>
          <p:nvPr/>
        </p:nvCxnSpPr>
        <p:spPr>
          <a:xfrm>
            <a:off x="1527299" y="2326932"/>
            <a:ext cx="318124" cy="5498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he-IL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785730" y="1605148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Focal length</a:t>
            </a:r>
            <a:endParaRPr lang="he-IL" dirty="0"/>
          </a:p>
        </p:txBody>
      </p:sp>
      <p:sp>
        <p:nvSpPr>
          <p:cNvPr id="37" name="Left Brace 36"/>
          <p:cNvSpPr/>
          <p:nvPr/>
        </p:nvSpPr>
        <p:spPr>
          <a:xfrm rot="5400000">
            <a:off x="2364191" y="1502901"/>
            <a:ext cx="481924" cy="1497505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>
            <a:stCxn id="17" idx="2"/>
          </p:cNvCxnSpPr>
          <p:nvPr/>
        </p:nvCxnSpPr>
        <p:spPr>
          <a:xfrm flipH="1">
            <a:off x="3440031" y="2008359"/>
            <a:ext cx="754282" cy="7764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 rot="16200000" flipV="1">
            <a:off x="6457421" y="1280240"/>
            <a:ext cx="481924" cy="6688954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TextBox 42"/>
          <p:cNvSpPr txBox="1"/>
          <p:nvPr/>
        </p:nvSpPr>
        <p:spPr>
          <a:xfrm>
            <a:off x="6501848" y="4864748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Z</a:t>
            </a:r>
            <a:endParaRPr lang="he-IL" dirty="0"/>
          </a:p>
        </p:txBody>
      </p:sp>
      <p:sp>
        <p:nvSpPr>
          <p:cNvPr id="44" name="Left Brace 43"/>
          <p:cNvSpPr/>
          <p:nvPr/>
        </p:nvSpPr>
        <p:spPr>
          <a:xfrm rot="10800000" flipH="1" flipV="1">
            <a:off x="9460134" y="2820370"/>
            <a:ext cx="332749" cy="1558789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TextBox 44"/>
          <p:cNvSpPr txBox="1"/>
          <p:nvPr/>
        </p:nvSpPr>
        <p:spPr>
          <a:xfrm>
            <a:off x="9120926" y="3371469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X</a:t>
            </a:r>
            <a:endParaRPr lang="he-IL" dirty="0"/>
          </a:p>
        </p:txBody>
      </p:sp>
      <p:sp>
        <p:nvSpPr>
          <p:cNvPr id="46" name="Left Brace 45"/>
          <p:cNvSpPr/>
          <p:nvPr/>
        </p:nvSpPr>
        <p:spPr>
          <a:xfrm rot="16200000" flipV="1">
            <a:off x="4368857" y="2366151"/>
            <a:ext cx="303155" cy="2294955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TextBox 46"/>
          <p:cNvSpPr txBox="1"/>
          <p:nvPr/>
        </p:nvSpPr>
        <p:spPr>
          <a:xfrm>
            <a:off x="4301831" y="3704401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Z</a:t>
            </a:r>
            <a:endParaRPr lang="he-IL" dirty="0"/>
          </a:p>
        </p:txBody>
      </p:sp>
      <p:sp>
        <p:nvSpPr>
          <p:cNvPr id="48" name="Left Brace 47"/>
          <p:cNvSpPr/>
          <p:nvPr/>
        </p:nvSpPr>
        <p:spPr>
          <a:xfrm rot="10800000" flipH="1" flipV="1">
            <a:off x="5331582" y="2859371"/>
            <a:ext cx="180030" cy="496628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TextBox 48"/>
          <p:cNvSpPr txBox="1"/>
          <p:nvPr/>
        </p:nvSpPr>
        <p:spPr>
          <a:xfrm>
            <a:off x="4972366" y="2959677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X</a:t>
            </a:r>
            <a:endParaRPr lang="he-IL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871855" y="2586672"/>
            <a:ext cx="9050703" cy="179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871855" y="1388596"/>
            <a:ext cx="9211477" cy="1782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0" name="Group 2059"/>
          <p:cNvGrpSpPr/>
          <p:nvPr/>
        </p:nvGrpSpPr>
        <p:grpSpPr>
          <a:xfrm>
            <a:off x="1838728" y="2565987"/>
            <a:ext cx="8169370" cy="1639058"/>
            <a:chOff x="1838728" y="2565987"/>
            <a:chExt cx="8169370" cy="1639058"/>
          </a:xfrm>
        </p:grpSpPr>
        <p:cxnSp>
          <p:nvCxnSpPr>
            <p:cNvPr id="16" name="Straight Connector 15"/>
            <p:cNvCxnSpPr>
              <a:stCxn id="25" idx="6"/>
            </p:cNvCxnSpPr>
            <p:nvPr/>
          </p:nvCxnSpPr>
          <p:spPr>
            <a:xfrm>
              <a:off x="1877822" y="2582152"/>
              <a:ext cx="8130276" cy="16114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4" idx="2"/>
            </p:cNvCxnSpPr>
            <p:nvPr/>
          </p:nvCxnSpPr>
          <p:spPr>
            <a:xfrm flipV="1">
              <a:off x="1838728" y="2815601"/>
              <a:ext cx="8156122" cy="773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5" idx="7"/>
              <a:endCxn id="24" idx="4"/>
            </p:cNvCxnSpPr>
            <p:nvPr/>
          </p:nvCxnSpPr>
          <p:spPr>
            <a:xfrm flipH="1">
              <a:off x="1861588" y="2565987"/>
              <a:ext cx="9539" cy="34983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9992462" y="2808571"/>
              <a:ext cx="7165" cy="13964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79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23" grpId="0" animBg="1"/>
      <p:bldP spid="24" grpId="0" animBg="1"/>
      <p:bldP spid="25" grpId="0" animBg="1"/>
      <p:bldP spid="27" grpId="0"/>
      <p:bldP spid="27" grpId="1"/>
      <p:bldP spid="4" grpId="0"/>
      <p:bldP spid="4" grpId="1"/>
      <p:bldP spid="17" grpId="0"/>
      <p:bldP spid="26" grpId="0"/>
      <p:bldP spid="34" grpId="0"/>
      <p:bldP spid="36" grpId="0"/>
      <p:bldP spid="37" grpId="0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5" grpId="1"/>
      <p:bldP spid="46" grpId="0" animBg="1"/>
      <p:bldP spid="47" grpId="0"/>
      <p:bldP spid="48" grpId="0" animBg="1"/>
      <p:bldP spid="49" grpId="0"/>
    </p:bldLst>
  </p:timing>
</p:sld>
</file>

<file path=ppt/theme/theme1.xml><?xml version="1.0" encoding="utf-8"?>
<a:theme xmlns:a="http://schemas.openxmlformats.org/drawingml/2006/main" name="Retrospe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_LogoMerged_Template.potx" id="{7AF8837B-4F00-4EF0-A916-04BDFF636771}" vid="{5F8382F4-D61B-484B-8CF3-46EFB54474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12DA3A4AA9C743A34570AEDFCCDE96" ma:contentTypeVersion="6" ma:contentTypeDescription="Create a new document." ma:contentTypeScope="" ma:versionID="2a4027253ae6688b1f790567ab1dfffe">
  <xsd:schema xmlns:xsd="http://www.w3.org/2001/XMLSchema" xmlns:xs="http://www.w3.org/2001/XMLSchema" xmlns:p="http://schemas.microsoft.com/office/2006/metadata/properties" xmlns:ns1="http://schemas.microsoft.com/sharepoint/v3" xmlns:ns2="33d58a9c-0b1a-4c77-a017-7cd1e39d3c73" xmlns:ns3="http://schemas.microsoft.com/sharepoint/v4" targetNamespace="http://schemas.microsoft.com/office/2006/metadata/properties" ma:root="true" ma:fieldsID="a88c3e0203de1b7c1fb32ae557e869d9" ns1:_="" ns2:_="" ns3:_="">
    <xsd:import namespace="http://schemas.microsoft.com/sharepoint/v3"/>
    <xsd:import namespace="33d58a9c-0b1a-4c77-a017-7cd1e39d3c7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KT.Version" minOccurs="0"/>
                <xsd:element ref="ns2:DocID_NUMBER" minOccurs="0"/>
                <xsd:element ref="ns3:IconOverlay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58a9c-0b1a-4c77-a017-7cd1e39d3c73" elementFormDefault="qualified">
    <xsd:import namespace="http://schemas.microsoft.com/office/2006/documentManagement/types"/>
    <xsd:import namespace="http://schemas.microsoft.com/office/infopath/2007/PartnerControls"/>
    <xsd:element name="KT.Version" ma:index="10" nillable="true" ma:displayName="KT.Version" ma:internalName="KT_x002e_Version">
      <xsd:simpleType>
        <xsd:restriction base="dms:Text">
          <xsd:maxLength value="255"/>
        </xsd:restriction>
      </xsd:simpleType>
    </xsd:element>
    <xsd:element name="DocID_NUMBER" ma:index="11" nillable="true" ma:displayName="DocID_NUMBER" ma:internalName="DocID_NUMBER">
      <xsd:simpleType>
        <xsd:restriction base="dms:Number"/>
      </xsd:simple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7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T.Version xmlns="33d58a9c-0b1a-4c77-a017-7cd1e39d3c73" xsi:nil="true"/>
    <DocID_NUMBER xmlns="33d58a9c-0b1a-4c77-a017-7cd1e39d3c73" xsi:nil="true"/>
    <IconOverlay xmlns="http://schemas.microsoft.com/sharepoint/v4" xsi:nil="true"/>
    <PublishingExpirationDate xmlns="http://schemas.microsoft.com/sharepoint/v3" xsi:nil="true"/>
    <PublishingStartDate xmlns="http://schemas.microsoft.com/sharepoint/v3" xsi:nil="true"/>
    <_dlc_DocId xmlns="33d58a9c-0b1a-4c77-a017-7cd1e39d3c73">PROJECTS-1394093130-52044</_dlc_DocId>
    <_dlc_DocIdUrl xmlns="33d58a9c-0b1a-4c77-a017-7cd1e39d3c73">
      <Url>http://portalmobileye/kt/Projects/_layouts/15/DocIdRedir.aspx?ID=PROJECTS-1394093130-52044</Url>
      <Description>PROJECTS-1394093130-52044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26319B-1A9A-4455-9233-EB094B2F481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B38C5B5-FF81-492F-88A3-787BA0B5B6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3d58a9c-0b1a-4c77-a017-7cd1e39d3c7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D79653-1120-4DAD-A406-2FFA92CE8274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sharepoint/v3"/>
    <ds:schemaRef ds:uri="33d58a9c-0b1a-4c77-a017-7cd1e39d3c73"/>
    <ds:schemaRef ds:uri="http://purl.org/dc/terms/"/>
    <ds:schemaRef ds:uri="http://purl.org/dc/elements/1.1/"/>
    <ds:schemaRef ds:uri="http://schemas.openxmlformats.org/package/2006/metadata/core-properties"/>
    <ds:schemaRef ds:uri="http://schemas.microsoft.com/sharepoint/v4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30F2A798-4974-46DD-BA34-D285C0BDC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ME_LogoMerged_Template</Template>
  <TotalTime>12808</TotalTime>
  <Words>458</Words>
  <Application>Microsoft Office PowerPoint</Application>
  <PresentationFormat>Widescreen</PresentationFormat>
  <Paragraphs>126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Wingdings 3</vt:lpstr>
      <vt:lpstr>Retrospect</vt:lpstr>
      <vt:lpstr>Structure From Motion</vt:lpstr>
      <vt:lpstr>Can we estimate distance from one image?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a camera measure?</vt:lpstr>
      <vt:lpstr>What does a camera measure?</vt:lpstr>
      <vt:lpstr>What does a camera measure?</vt:lpstr>
      <vt:lpstr>From pixels to rays</vt:lpstr>
      <vt:lpstr>So how can we estimate distance?</vt:lpstr>
      <vt:lpstr>Stereo Vision</vt:lpstr>
      <vt:lpstr>Structure From Motion (SFM)</vt:lpstr>
      <vt:lpstr>Previous</vt:lpstr>
      <vt:lpstr>Current</vt:lpstr>
      <vt:lpstr>Ego Motion</vt:lpstr>
      <vt:lpstr>Geometry of depth estimation</vt:lpstr>
      <vt:lpstr>Handling the rotation</vt:lpstr>
      <vt:lpstr>Previous</vt:lpstr>
      <vt:lpstr>Current</vt:lpstr>
      <vt:lpstr>Previous - rotated</vt:lpstr>
      <vt:lpstr>How do we match points?</vt:lpstr>
      <vt:lpstr>Epipolar line</vt:lpstr>
      <vt:lpstr>Previous - rotated</vt:lpstr>
      <vt:lpstr>Current</vt:lpstr>
      <vt:lpstr>Current</vt:lpstr>
      <vt:lpstr>Rotated</vt:lpstr>
      <vt:lpstr>Current</vt:lpstr>
      <vt:lpstr>Distance of point from line</vt:lpstr>
      <vt:lpstr>Geometry of depth estimation after rotation</vt:lpstr>
      <vt:lpstr>SFM calculation</vt:lpstr>
      <vt:lpstr>Current</vt:lpstr>
      <vt:lpstr>Full solution: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ZF-HKMC Project Review - Nov 2017</dc:title>
  <dc:creator>Evyatar Edry</dc:creator>
  <cp:lastModifiedBy>Moshe Shenfeld</cp:lastModifiedBy>
  <cp:revision>197</cp:revision>
  <dcterms:created xsi:type="dcterms:W3CDTF">2017-11-07T15:03:02Z</dcterms:created>
  <dcterms:modified xsi:type="dcterms:W3CDTF">2020-09-06T07:38:27Z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0x0101008212DA3A4AA9C743A34570AEDFCCDE96</vt:lpwstr>
  </property>
  <property fmtid="{D5CDD505-2E9C-101B-9397-08002B2CF9AE}" pid="3" name="_dlc_DocIdItemGuid">
    <vt:lpwstr>da8c8a99-a272-4ec9-884c-27e00ad3d279</vt:lpwstr>
  </property>
</Properties>
</file>